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Source Code Pro"/>
      <p:regular r:id="rId36"/>
      <p:bold r:id="rId37"/>
      <p:italic r:id="rId38"/>
      <p:boldItalic r:id="rId39"/>
    </p:embeddedFont>
    <p:embeddedFont>
      <p:font typeface="Oswald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117839E-A3B4-49B4-AAB5-3F3929588B06}">
  <a:tblStyle styleId="{1117839E-A3B4-49B4-AAB5-3F3929588B0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swald-regular.fntdata"/><Relationship Id="rId20" Type="http://schemas.openxmlformats.org/officeDocument/2006/relationships/slide" Target="slides/slide14.xml"/><Relationship Id="rId41" Type="http://schemas.openxmlformats.org/officeDocument/2006/relationships/font" Target="fonts/Oswald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SourceCodePro-bold.fntdata"/><Relationship Id="rId14" Type="http://schemas.openxmlformats.org/officeDocument/2006/relationships/slide" Target="slides/slide8.xml"/><Relationship Id="rId36" Type="http://schemas.openxmlformats.org/officeDocument/2006/relationships/font" Target="fonts/SourceCodePro-regular.fntdata"/><Relationship Id="rId17" Type="http://schemas.openxmlformats.org/officeDocument/2006/relationships/slide" Target="slides/slide11.xml"/><Relationship Id="rId39" Type="http://schemas.openxmlformats.org/officeDocument/2006/relationships/font" Target="fonts/SourceCodePro-boldItalic.fntdata"/><Relationship Id="rId16" Type="http://schemas.openxmlformats.org/officeDocument/2006/relationships/slide" Target="slides/slide10.xml"/><Relationship Id="rId38" Type="http://schemas.openxmlformats.org/officeDocument/2006/relationships/font" Target="fonts/SourceCodePro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5f6ebe119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25f6ebe11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5f6ebe119_0_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25f6ebe11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5f6ebe119_0_2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5f6ebe119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b46b0aa02_0_29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1b46b0aa02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25f6ebe119_0_2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25f6ebe119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5f6ebe119_0_3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25f6ebe119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1b46b0aa02_0_37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1b46b0aa02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b46b0aa02_0_3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1b46b0aa02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25f6ebe119_0_30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25f6ebe119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25f6ebe119_0_3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25f6ebe119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099cccdc2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099cccd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25f6ebe119_0_40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25f6ebe119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25f6ebe119_0_4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25f6ebe119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25f6ebe119_0_5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25f6ebe119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25f6ebe119_0_60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25f6ebe119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1b46b0aa02_0_3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1b46b0aa02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25f6ebe119_0_6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25f6ebe119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1b46b0aa02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1b46b0aa0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25f6ebe119_0_6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25f6ebe119_0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25f6ebe119_0_6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25f6ebe119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b46b0aa02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1b46b0aa0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25f6ebe119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25f6ebe11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25f6ebe119_0_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25f6ebe11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b46b0aa02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1b46b0aa0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25f6ebe119_0_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25f6ebe11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b46b0aa02_0_28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1b46b0aa02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1b46b0aa02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1b46b0aa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jp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9.png"/><Relationship Id="rId7" Type="http://schemas.openxmlformats.org/officeDocument/2006/relationships/image" Target="../media/image21.png"/><Relationship Id="rId8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Relationship Id="rId4" Type="http://schemas.openxmlformats.org/officeDocument/2006/relationships/image" Target="../media/image22.png"/><Relationship Id="rId5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Relationship Id="rId4" Type="http://schemas.openxmlformats.org/officeDocument/2006/relationships/image" Target="../media/image31.png"/><Relationship Id="rId5" Type="http://schemas.openxmlformats.org/officeDocument/2006/relationships/image" Target="../media/image37.png"/><Relationship Id="rId6" Type="http://schemas.openxmlformats.org/officeDocument/2006/relationships/image" Target="../media/image53.jpg"/><Relationship Id="rId7" Type="http://schemas.openxmlformats.org/officeDocument/2006/relationships/image" Target="../media/image5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Relationship Id="rId4" Type="http://schemas.openxmlformats.org/officeDocument/2006/relationships/image" Target="../media/image50.png"/><Relationship Id="rId5" Type="http://schemas.openxmlformats.org/officeDocument/2006/relationships/image" Target="../media/image4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image" Target="../media/image39.png"/><Relationship Id="rId5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Relationship Id="rId4" Type="http://schemas.openxmlformats.org/officeDocument/2006/relationships/image" Target="../media/image5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Relationship Id="rId4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AR Indoor Navigation for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SKKU Suwon campus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479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team E: 김현호 마준서 안정민 조민구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App Flow </a:t>
            </a: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175" y="1468625"/>
            <a:ext cx="6683501" cy="347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Implementation and Challenges</a:t>
            </a:r>
            <a:endParaRPr/>
          </a:p>
        </p:txBody>
      </p:sp>
      <p:sp>
        <p:nvSpPr>
          <p:cNvPr id="137" name="Google Shape;137;p23"/>
          <p:cNvSpPr txBox="1"/>
          <p:nvPr/>
        </p:nvSpPr>
        <p:spPr>
          <a:xfrm>
            <a:off x="820350" y="1978475"/>
            <a:ext cx="12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Source Code Pro"/>
                <a:ea typeface="Source Code Pro"/>
                <a:cs typeface="Source Code Pro"/>
                <a:sym typeface="Source Code Pro"/>
              </a:rPr>
              <a:t>Mapping</a:t>
            </a:r>
            <a:endParaRPr b="1" sz="16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8" name="Google Shape;138;p23"/>
          <p:cNvSpPr txBox="1"/>
          <p:nvPr/>
        </p:nvSpPr>
        <p:spPr>
          <a:xfrm>
            <a:off x="3416250" y="1894650"/>
            <a:ext cx="2311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Source Code Pro"/>
                <a:ea typeface="Source Code Pro"/>
                <a:cs typeface="Source Code Pro"/>
                <a:sym typeface="Source Code Pro"/>
              </a:rPr>
              <a:t>Indoor Positioning</a:t>
            </a:r>
            <a:endParaRPr b="1" sz="16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9" name="Google Shape;139;p23"/>
          <p:cNvSpPr txBox="1"/>
          <p:nvPr/>
        </p:nvSpPr>
        <p:spPr>
          <a:xfrm>
            <a:off x="6976275" y="1978475"/>
            <a:ext cx="146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Source Code Pro"/>
                <a:ea typeface="Source Code Pro"/>
                <a:cs typeface="Source Code Pro"/>
                <a:sym typeface="Source Code Pro"/>
              </a:rPr>
              <a:t>Navigating</a:t>
            </a:r>
            <a:endParaRPr b="1" sz="16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40" name="Google Shape;140;p23"/>
          <p:cNvCxnSpPr/>
          <p:nvPr/>
        </p:nvCxnSpPr>
        <p:spPr>
          <a:xfrm>
            <a:off x="2865325" y="1814425"/>
            <a:ext cx="0" cy="30000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23"/>
          <p:cNvCxnSpPr/>
          <p:nvPr/>
        </p:nvCxnSpPr>
        <p:spPr>
          <a:xfrm>
            <a:off x="6176875" y="1814425"/>
            <a:ext cx="0" cy="30000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3"/>
          <p:cNvSpPr txBox="1"/>
          <p:nvPr/>
        </p:nvSpPr>
        <p:spPr>
          <a:xfrm>
            <a:off x="311700" y="2635225"/>
            <a:ext cx="2262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-Custom map for navigation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-Set data about core location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3" name="Google Shape;143;p23"/>
          <p:cNvSpPr txBox="1"/>
          <p:nvPr/>
        </p:nvSpPr>
        <p:spPr>
          <a:xfrm>
            <a:off x="3155800" y="2635225"/>
            <a:ext cx="2886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-Identify user’s position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-Check starting point &amp; Error correction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4" name="Google Shape;144;p23"/>
          <p:cNvSpPr txBox="1"/>
          <p:nvPr/>
        </p:nvSpPr>
        <p:spPr>
          <a:xfrm>
            <a:off x="6332575" y="2635225"/>
            <a:ext cx="2523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-Navigation algorithm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-UI/UX for AR environment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-Extra function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Implementation and Challenges-Mapping</a:t>
            </a:r>
            <a:endParaRPr/>
          </a:p>
        </p:txBody>
      </p:sp>
      <p:pic>
        <p:nvPicPr>
          <p:cNvPr id="150" name="Google Shape;150;p24"/>
          <p:cNvPicPr preferRelativeResize="0"/>
          <p:nvPr/>
        </p:nvPicPr>
        <p:blipFill rotWithShape="1">
          <a:blip r:embed="rId3">
            <a:alphaModFix/>
          </a:blip>
          <a:srcRect b="29825" l="19409" r="19476" t="27043"/>
          <a:stretch/>
        </p:blipFill>
        <p:spPr>
          <a:xfrm>
            <a:off x="467988" y="2214475"/>
            <a:ext cx="1587225" cy="58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 txBox="1"/>
          <p:nvPr/>
        </p:nvSpPr>
        <p:spPr>
          <a:xfrm>
            <a:off x="217224" y="2950500"/>
            <a:ext cx="23121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A1A1A"/>
                </a:solidFill>
              </a:rPr>
              <a:t>Version: 2020.3.12f1 LTS</a:t>
            </a:r>
            <a:endParaRPr b="1">
              <a:solidFill>
                <a:srgbClr val="1A1A1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b="1" lang="ko">
                <a:solidFill>
                  <a:srgbClr val="1A1A1A"/>
                </a:solidFill>
              </a:rPr>
              <a:t>Language: C#</a:t>
            </a:r>
            <a:endParaRPr b="1">
              <a:solidFill>
                <a:srgbClr val="1A1A1A"/>
              </a:solidFill>
            </a:endParaRPr>
          </a:p>
        </p:txBody>
      </p:sp>
      <p:cxnSp>
        <p:nvCxnSpPr>
          <p:cNvPr id="152" name="Google Shape;152;p24"/>
          <p:cNvCxnSpPr/>
          <p:nvPr/>
        </p:nvCxnSpPr>
        <p:spPr>
          <a:xfrm>
            <a:off x="2662250" y="1599875"/>
            <a:ext cx="0" cy="278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" name="Google Shape;153;p24"/>
          <p:cNvSpPr txBox="1"/>
          <p:nvPr/>
        </p:nvSpPr>
        <p:spPr>
          <a:xfrm>
            <a:off x="88603" y="4429950"/>
            <a:ext cx="2346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b="1" lang="ko" sz="1500">
                <a:solidFill>
                  <a:srgbClr val="1A1A1A"/>
                </a:solidFill>
              </a:rPr>
              <a:t>AR Environment</a:t>
            </a:r>
            <a:endParaRPr sz="1300">
              <a:solidFill>
                <a:srgbClr val="1A1A1A"/>
              </a:solidFill>
            </a:endParaRPr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1350" y="1106005"/>
            <a:ext cx="2080750" cy="18339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" name="Google Shape;155;p24"/>
          <p:cNvGrpSpPr/>
          <p:nvPr/>
        </p:nvGrpSpPr>
        <p:grpSpPr>
          <a:xfrm>
            <a:off x="6117638" y="3060600"/>
            <a:ext cx="2262900" cy="2089850"/>
            <a:chOff x="3452713" y="3123525"/>
            <a:chExt cx="2262900" cy="2089850"/>
          </a:xfrm>
        </p:grpSpPr>
        <p:sp>
          <p:nvSpPr>
            <p:cNvPr id="156" name="Google Shape;156;p24"/>
            <p:cNvSpPr txBox="1"/>
            <p:nvPr/>
          </p:nvSpPr>
          <p:spPr>
            <a:xfrm>
              <a:off x="3452725" y="3123525"/>
              <a:ext cx="22188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600">
                  <a:latin typeface="Source Code Pro"/>
                  <a:ea typeface="Source Code Pro"/>
                  <a:cs typeface="Source Code Pro"/>
                  <a:sym typeface="Source Code Pro"/>
                </a:rPr>
                <a:t>AR Foundation</a:t>
              </a:r>
              <a:endParaRPr b="1" sz="1600"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157" name="Google Shape;157;p24"/>
            <p:cNvSpPr txBox="1"/>
            <p:nvPr/>
          </p:nvSpPr>
          <p:spPr>
            <a:xfrm>
              <a:off x="3452713" y="3627875"/>
              <a:ext cx="2262900" cy="158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>
                  <a:latin typeface="Source Code Pro"/>
                  <a:ea typeface="Source Code Pro"/>
                  <a:cs typeface="Source Code Pro"/>
                  <a:sym typeface="Source Code Pro"/>
                </a:rPr>
                <a:t>-Can use both </a:t>
              </a:r>
              <a:endParaRPr sz="1300">
                <a:latin typeface="Source Code Pro"/>
                <a:ea typeface="Source Code Pro"/>
                <a:cs typeface="Source Code Pro"/>
                <a:sym typeface="Source Code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>
                  <a:latin typeface="Source Code Pro"/>
                  <a:ea typeface="Source Code Pro"/>
                  <a:cs typeface="Source Code Pro"/>
                  <a:sym typeface="Source Code Pro"/>
                </a:rPr>
                <a:t>AR Core(Android) </a:t>
              </a:r>
              <a:endParaRPr sz="1300">
                <a:latin typeface="Source Code Pro"/>
                <a:ea typeface="Source Code Pro"/>
                <a:cs typeface="Source Code Pro"/>
                <a:sym typeface="Source Code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>
                  <a:latin typeface="Source Code Pro"/>
                  <a:ea typeface="Source Code Pro"/>
                  <a:cs typeface="Source Code Pro"/>
                  <a:sym typeface="Source Code Pro"/>
                </a:rPr>
                <a:t>AR Kit(IOS) function</a:t>
              </a:r>
              <a:endParaRPr sz="1300">
                <a:latin typeface="Source Code Pro"/>
                <a:ea typeface="Source Code Pro"/>
                <a:cs typeface="Source Code Pro"/>
                <a:sym typeface="Source Code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Source Code Pro"/>
                <a:ea typeface="Source Code Pro"/>
                <a:cs typeface="Source Code Pro"/>
                <a:sym typeface="Source Code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>
                  <a:latin typeface="Source Code Pro"/>
                  <a:ea typeface="Source Code Pro"/>
                  <a:cs typeface="Source Code Pro"/>
                  <a:sym typeface="Source Code Pro"/>
                </a:rPr>
                <a:t>-Can build easily with multi-platform (Android and IOS)</a:t>
              </a:r>
              <a:endParaRPr sz="1300"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pic>
        <p:nvPicPr>
          <p:cNvPr id="158" name="Google Shape;15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2950" y="1045425"/>
            <a:ext cx="2533801" cy="20224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" name="Google Shape;159;p24"/>
          <p:cNvGrpSpPr/>
          <p:nvPr/>
        </p:nvGrpSpPr>
        <p:grpSpPr>
          <a:xfrm>
            <a:off x="2920263" y="3060600"/>
            <a:ext cx="2262900" cy="1289450"/>
            <a:chOff x="3452713" y="3123525"/>
            <a:chExt cx="2262900" cy="1289450"/>
          </a:xfrm>
        </p:grpSpPr>
        <p:sp>
          <p:nvSpPr>
            <p:cNvPr id="160" name="Google Shape;160;p24"/>
            <p:cNvSpPr txBox="1"/>
            <p:nvPr/>
          </p:nvSpPr>
          <p:spPr>
            <a:xfrm>
              <a:off x="3452725" y="3123525"/>
              <a:ext cx="22188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600">
                  <a:latin typeface="Source Code Pro"/>
                  <a:ea typeface="Source Code Pro"/>
                  <a:cs typeface="Source Code Pro"/>
                  <a:sym typeface="Source Code Pro"/>
                </a:rPr>
                <a:t>Mapping</a:t>
              </a:r>
              <a:endParaRPr b="1" sz="1600"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161" name="Google Shape;161;p24"/>
            <p:cNvSpPr txBox="1"/>
            <p:nvPr/>
          </p:nvSpPr>
          <p:spPr>
            <a:xfrm>
              <a:off x="3452713" y="3627875"/>
              <a:ext cx="2262900" cy="78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>
                  <a:latin typeface="Source Code Pro"/>
                  <a:ea typeface="Source Code Pro"/>
                  <a:cs typeface="Source Code Pro"/>
                  <a:sym typeface="Source Code Pro"/>
                </a:rPr>
                <a:t>-Can import 3d mapping data and easy to see visually</a:t>
              </a:r>
              <a:endParaRPr sz="1300"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Implementation and Challenges</a:t>
            </a:r>
            <a:endParaRPr/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3600" y="1868575"/>
            <a:ext cx="2736001" cy="241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125" y="1882163"/>
            <a:ext cx="3043224" cy="23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 rotWithShape="1">
          <a:blip r:embed="rId5">
            <a:alphaModFix/>
          </a:blip>
          <a:srcRect b="0" l="0" r="55078" t="0"/>
          <a:stretch/>
        </p:blipFill>
        <p:spPr>
          <a:xfrm>
            <a:off x="6330150" y="1615900"/>
            <a:ext cx="2639075" cy="86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 rotWithShape="1">
          <a:blip r:embed="rId6">
            <a:alphaModFix/>
          </a:blip>
          <a:srcRect b="47287" l="0" r="31595" t="0"/>
          <a:stretch/>
        </p:blipFill>
        <p:spPr>
          <a:xfrm>
            <a:off x="6330150" y="2705925"/>
            <a:ext cx="2639076" cy="192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Implementation and Challenges-Mapping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Implementation and Challenges-Indoor Positioning</a:t>
            </a:r>
            <a:endParaRPr/>
          </a:p>
        </p:txBody>
      </p:sp>
      <p:cxnSp>
        <p:nvCxnSpPr>
          <p:cNvPr id="177" name="Google Shape;177;p26"/>
          <p:cNvCxnSpPr/>
          <p:nvPr/>
        </p:nvCxnSpPr>
        <p:spPr>
          <a:xfrm>
            <a:off x="2865325" y="1814425"/>
            <a:ext cx="0" cy="30000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" name="Google Shape;178;p26"/>
          <p:cNvSpPr txBox="1"/>
          <p:nvPr/>
        </p:nvSpPr>
        <p:spPr>
          <a:xfrm>
            <a:off x="274725" y="1894650"/>
            <a:ext cx="2311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Source Code Pro"/>
                <a:ea typeface="Source Code Pro"/>
                <a:cs typeface="Source Code Pro"/>
                <a:sym typeface="Source Code Pro"/>
              </a:rPr>
              <a:t>Indoor Positioning</a:t>
            </a:r>
            <a:endParaRPr b="1" sz="16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9" name="Google Shape;179;p26"/>
          <p:cNvSpPr txBox="1"/>
          <p:nvPr/>
        </p:nvSpPr>
        <p:spPr>
          <a:xfrm>
            <a:off x="14275" y="2635225"/>
            <a:ext cx="2886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-Identify user’s position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-Check starting point &amp; Error correction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180" name="Google Shape;180;p26"/>
          <p:cNvGrpSpPr/>
          <p:nvPr/>
        </p:nvGrpSpPr>
        <p:grpSpPr>
          <a:xfrm>
            <a:off x="3220775" y="1448450"/>
            <a:ext cx="3838950" cy="2997400"/>
            <a:chOff x="3322600" y="1448450"/>
            <a:chExt cx="3838950" cy="2997400"/>
          </a:xfrm>
        </p:grpSpPr>
        <p:pic>
          <p:nvPicPr>
            <p:cNvPr id="181" name="Google Shape;181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22600" y="1457383"/>
              <a:ext cx="1707011" cy="29884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52439" y="1448450"/>
              <a:ext cx="1809111" cy="298846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3" name="Google Shape;183;p26"/>
          <p:cNvSpPr txBox="1"/>
          <p:nvPr/>
        </p:nvSpPr>
        <p:spPr>
          <a:xfrm>
            <a:off x="3539825" y="4542450"/>
            <a:ext cx="4969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b="1" lang="ko" sz="1500">
                <a:solidFill>
                  <a:srgbClr val="1A1A1A"/>
                </a:solidFill>
              </a:rPr>
              <a:t>General AR Marker: Characteristic and fixed images</a:t>
            </a:r>
            <a:endParaRPr sz="1300">
              <a:solidFill>
                <a:srgbClr val="1A1A1A"/>
              </a:solidFill>
            </a:endParaRPr>
          </a:p>
        </p:txBody>
      </p:sp>
      <p:pic>
        <p:nvPicPr>
          <p:cNvPr id="184" name="Google Shape;18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8501" y="1448450"/>
            <a:ext cx="1483800" cy="30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Implementation and Challenges-Indoor Positioning</a:t>
            </a:r>
            <a:endParaRPr/>
          </a:p>
        </p:txBody>
      </p:sp>
      <p:cxnSp>
        <p:nvCxnSpPr>
          <p:cNvPr id="190" name="Google Shape;190;p27"/>
          <p:cNvCxnSpPr/>
          <p:nvPr/>
        </p:nvCxnSpPr>
        <p:spPr>
          <a:xfrm>
            <a:off x="3319125" y="1814425"/>
            <a:ext cx="0" cy="30000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27"/>
          <p:cNvSpPr txBox="1"/>
          <p:nvPr/>
        </p:nvSpPr>
        <p:spPr>
          <a:xfrm>
            <a:off x="592950" y="1361250"/>
            <a:ext cx="231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Source Code Pro"/>
                <a:ea typeface="Source Code Pro"/>
                <a:cs typeface="Source Code Pro"/>
                <a:sym typeface="Source Code Pro"/>
              </a:rPr>
              <a:t>Problem</a:t>
            </a:r>
            <a:endParaRPr b="1" sz="16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92" name="Google Shape;192;p27"/>
          <p:cNvSpPr txBox="1"/>
          <p:nvPr/>
        </p:nvSpPr>
        <p:spPr>
          <a:xfrm>
            <a:off x="109300" y="2101825"/>
            <a:ext cx="3185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-Need characteristic image for each location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The storage of many images can slow Marker's perception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93" name="Google Shape;193;p27"/>
          <p:cNvPicPr preferRelativeResize="0"/>
          <p:nvPr/>
        </p:nvPicPr>
        <p:blipFill rotWithShape="1">
          <a:blip r:embed="rId3">
            <a:alphaModFix/>
          </a:blip>
          <a:srcRect b="16416" l="0" r="0" t="18975"/>
          <a:stretch/>
        </p:blipFill>
        <p:spPr>
          <a:xfrm>
            <a:off x="3402225" y="2576425"/>
            <a:ext cx="2099650" cy="241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7875" y="2576425"/>
            <a:ext cx="2736001" cy="241152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7"/>
          <p:cNvSpPr/>
          <p:nvPr/>
        </p:nvSpPr>
        <p:spPr>
          <a:xfrm>
            <a:off x="4177925" y="2846050"/>
            <a:ext cx="546600" cy="5466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6" name="Google Shape;196;p27"/>
          <p:cNvCxnSpPr>
            <a:stCxn id="195" idx="3"/>
          </p:cNvCxnSpPr>
          <p:nvPr/>
        </p:nvCxnSpPr>
        <p:spPr>
          <a:xfrm flipH="1" rot="10800000">
            <a:off x="4724525" y="2913850"/>
            <a:ext cx="1815900" cy="2055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7" name="Google Shape;197;p27"/>
          <p:cNvSpPr txBox="1"/>
          <p:nvPr/>
        </p:nvSpPr>
        <p:spPr>
          <a:xfrm>
            <a:off x="4572125" y="1361250"/>
            <a:ext cx="231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Source Code Pro"/>
                <a:ea typeface="Source Code Pro"/>
                <a:cs typeface="Source Code Pro"/>
                <a:sym typeface="Source Code Pro"/>
              </a:rPr>
              <a:t>Solution</a:t>
            </a:r>
            <a:endParaRPr b="1" sz="16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98" name="Google Shape;198;p27"/>
          <p:cNvSpPr txBox="1"/>
          <p:nvPr/>
        </p:nvSpPr>
        <p:spPr>
          <a:xfrm>
            <a:off x="3544250" y="2101825"/>
            <a:ext cx="318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-Use door plates for marker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/>
          <p:nvPr/>
        </p:nvSpPr>
        <p:spPr>
          <a:xfrm>
            <a:off x="8510700" y="0"/>
            <a:ext cx="6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5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/9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04" name="Google Shape;204;p28"/>
          <p:cNvSpPr txBox="1"/>
          <p:nvPr/>
        </p:nvSpPr>
        <p:spPr>
          <a:xfrm>
            <a:off x="9981875" y="2255725"/>
            <a:ext cx="627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475" y="1612651"/>
            <a:ext cx="1110425" cy="11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4574" y="1476399"/>
            <a:ext cx="1246675" cy="124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2262" y="1483288"/>
            <a:ext cx="871100" cy="11531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" name="Google Shape;208;p28"/>
          <p:cNvCxnSpPr/>
          <p:nvPr/>
        </p:nvCxnSpPr>
        <p:spPr>
          <a:xfrm>
            <a:off x="2681650" y="2128725"/>
            <a:ext cx="77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" name="Google Shape;209;p28"/>
          <p:cNvCxnSpPr/>
          <p:nvPr/>
        </p:nvCxnSpPr>
        <p:spPr>
          <a:xfrm>
            <a:off x="5890250" y="2099738"/>
            <a:ext cx="77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0" name="Google Shape;21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7451" y="1660700"/>
            <a:ext cx="1663524" cy="93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8"/>
          <p:cNvPicPr preferRelativeResize="0"/>
          <p:nvPr/>
        </p:nvPicPr>
        <p:blipFill rotWithShape="1">
          <a:blip r:embed="rId7">
            <a:alphaModFix/>
          </a:blip>
          <a:srcRect b="0" l="9572" r="50171" t="0"/>
          <a:stretch/>
        </p:blipFill>
        <p:spPr>
          <a:xfrm>
            <a:off x="820825" y="2946175"/>
            <a:ext cx="1519475" cy="208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8"/>
          <p:cNvPicPr preferRelativeResize="0"/>
          <p:nvPr/>
        </p:nvPicPr>
        <p:blipFill rotWithShape="1">
          <a:blip r:embed="rId8">
            <a:alphaModFix/>
          </a:blip>
          <a:srcRect b="0" l="6751" r="0" t="15704"/>
          <a:stretch/>
        </p:blipFill>
        <p:spPr>
          <a:xfrm>
            <a:off x="3423300" y="3754475"/>
            <a:ext cx="2354650" cy="9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8"/>
          <p:cNvSpPr txBox="1"/>
          <p:nvPr/>
        </p:nvSpPr>
        <p:spPr>
          <a:xfrm>
            <a:off x="7032825" y="3578500"/>
            <a:ext cx="1632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b="1" lang="ko" sz="1500">
                <a:solidFill>
                  <a:srgbClr val="1A1A1A"/>
                </a:solidFill>
              </a:rPr>
              <a:t>Output: 61153</a:t>
            </a:r>
            <a:endParaRPr sz="1300">
              <a:solidFill>
                <a:srgbClr val="1A1A1A"/>
              </a:solidFill>
            </a:endParaRPr>
          </a:p>
        </p:txBody>
      </p:sp>
      <p:sp>
        <p:nvSpPr>
          <p:cNvPr id="214" name="Google Shape;214;p2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Implementation and Challenges-Indoor Positioning</a:t>
            </a:r>
            <a:endParaRPr/>
          </a:p>
        </p:txBody>
      </p:sp>
      <p:sp>
        <p:nvSpPr>
          <p:cNvPr id="215" name="Google Shape;215;p28"/>
          <p:cNvSpPr/>
          <p:nvPr/>
        </p:nvSpPr>
        <p:spPr>
          <a:xfrm>
            <a:off x="672050" y="3482450"/>
            <a:ext cx="1785300" cy="4482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9"/>
          <p:cNvPicPr preferRelativeResize="0"/>
          <p:nvPr/>
        </p:nvPicPr>
        <p:blipFill rotWithShape="1">
          <a:blip r:embed="rId3">
            <a:alphaModFix/>
          </a:blip>
          <a:srcRect b="21295" l="9144" r="54070" t="21289"/>
          <a:stretch/>
        </p:blipFill>
        <p:spPr>
          <a:xfrm>
            <a:off x="863612" y="1625253"/>
            <a:ext cx="996750" cy="155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201" y="3229025"/>
            <a:ext cx="1663524" cy="936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" name="Google Shape;222;p29"/>
          <p:cNvCxnSpPr/>
          <p:nvPr/>
        </p:nvCxnSpPr>
        <p:spPr>
          <a:xfrm>
            <a:off x="2662250" y="1599875"/>
            <a:ext cx="0" cy="278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" name="Google Shape;223;p29"/>
          <p:cNvSpPr txBox="1"/>
          <p:nvPr/>
        </p:nvSpPr>
        <p:spPr>
          <a:xfrm>
            <a:off x="2867900" y="1528075"/>
            <a:ext cx="4898100" cy="29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OpenCV</a:t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r>
              <a:rPr lang="ko" sz="1600">
                <a:latin typeface="Source Code Pro"/>
                <a:ea typeface="Source Code Pro"/>
                <a:cs typeface="Source Code Pro"/>
                <a:sym typeface="Source Code Pro"/>
              </a:rPr>
              <a:t>Real-time optimized </a:t>
            </a:r>
            <a:r>
              <a:rPr lang="ko" sz="1600">
                <a:latin typeface="Source Code Pro"/>
                <a:ea typeface="Source Code Pro"/>
                <a:cs typeface="Source Code Pro"/>
                <a:sym typeface="Source Code Pro"/>
              </a:rPr>
              <a:t>Library for computer vision</a:t>
            </a:r>
            <a:endParaRPr sz="16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Source Code Pro"/>
                <a:ea typeface="Source Code Pro"/>
                <a:cs typeface="Source Code Pro"/>
                <a:sym typeface="Source Code Pro"/>
              </a:rPr>
              <a:t>-Use for pre-process camera image</a:t>
            </a:r>
            <a:endParaRPr sz="16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Cloud Vision API</a:t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Source Code Pro"/>
                <a:ea typeface="Source Code Pro"/>
                <a:cs typeface="Source Code Pro"/>
                <a:sym typeface="Source Code Pro"/>
              </a:rPr>
              <a:t>-Google’s image analysis API</a:t>
            </a:r>
            <a:endParaRPr sz="16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Source Code Pro"/>
                <a:ea typeface="Source Code Pro"/>
                <a:cs typeface="Source Code Pro"/>
                <a:sym typeface="Source Code Pro"/>
              </a:rPr>
              <a:t>-Provide functions like object </a:t>
            </a:r>
            <a:r>
              <a:rPr lang="ko" sz="1600">
                <a:latin typeface="Source Code Pro"/>
                <a:ea typeface="Source Code Pro"/>
                <a:cs typeface="Source Code Pro"/>
                <a:sym typeface="Source Code Pro"/>
              </a:rPr>
              <a:t>detection</a:t>
            </a:r>
            <a:r>
              <a:rPr lang="ko" sz="1600">
                <a:latin typeface="Source Code Pro"/>
                <a:ea typeface="Source Code Pro"/>
                <a:cs typeface="Source Code Pro"/>
                <a:sym typeface="Source Code Pro"/>
              </a:rPr>
              <a:t>, face detection, text detection etc…</a:t>
            </a:r>
            <a:endParaRPr sz="16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Source Code Pro"/>
                <a:ea typeface="Source Code Pro"/>
                <a:cs typeface="Source Code Pro"/>
                <a:sym typeface="Source Code Pro"/>
              </a:rPr>
              <a:t>-Use for text recognition</a:t>
            </a:r>
            <a:endParaRPr sz="16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24" name="Google Shape;224;p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Implementation and Challenges-Indoor Positioning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6325" y="1706900"/>
            <a:ext cx="2187625" cy="123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1967" y="1670575"/>
            <a:ext cx="1903596" cy="111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0"/>
          <p:cNvSpPr txBox="1"/>
          <p:nvPr/>
        </p:nvSpPr>
        <p:spPr>
          <a:xfrm>
            <a:off x="181025" y="2975525"/>
            <a:ext cx="35391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Tesseract OCR</a:t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Source Code Pro"/>
                <a:ea typeface="Source Code Pro"/>
                <a:cs typeface="Source Code Pro"/>
                <a:sym typeface="Source Code Pro"/>
              </a:rPr>
              <a:t>Pros</a:t>
            </a:r>
            <a:endParaRPr b="1" sz="16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F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ree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-Don’t need network connection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Source Code Pro"/>
                <a:ea typeface="Source Code Pro"/>
                <a:cs typeface="Source Code Pro"/>
                <a:sym typeface="Source Code Pro"/>
              </a:rPr>
              <a:t>Cons</a:t>
            </a:r>
            <a:endParaRPr b="1" sz="16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-Relatively slow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-No support for Unity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232" name="Google Shape;232;p30"/>
          <p:cNvCxnSpPr/>
          <p:nvPr/>
        </p:nvCxnSpPr>
        <p:spPr>
          <a:xfrm>
            <a:off x="4148900" y="1606675"/>
            <a:ext cx="0" cy="340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Google Shape;233;p30"/>
          <p:cNvSpPr txBox="1"/>
          <p:nvPr/>
        </p:nvSpPr>
        <p:spPr>
          <a:xfrm>
            <a:off x="4309025" y="2975525"/>
            <a:ext cx="45852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Google Cloud Vision API</a:t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Source Code Pro"/>
                <a:ea typeface="Source Code Pro"/>
                <a:cs typeface="Source Code Pro"/>
                <a:sym typeface="Source Code Pro"/>
              </a:rPr>
              <a:t>Pros</a:t>
            </a:r>
            <a:endParaRPr b="1" sz="16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Fast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-High Perception Accuracy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Source Code Pro"/>
                <a:ea typeface="Source Code Pro"/>
                <a:cs typeface="Source Code Pro"/>
                <a:sym typeface="Source Code Pro"/>
              </a:rPr>
              <a:t>Cons</a:t>
            </a:r>
            <a:endParaRPr b="1" sz="16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-Not free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-Need network connection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34" name="Google Shape;234;p3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Implementation and Challenges-Indoor Positioning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Implementation and Challenges-Navigating</a:t>
            </a:r>
            <a:endParaRPr/>
          </a:p>
        </p:txBody>
      </p:sp>
      <p:cxnSp>
        <p:nvCxnSpPr>
          <p:cNvPr id="240" name="Google Shape;240;p31"/>
          <p:cNvCxnSpPr/>
          <p:nvPr/>
        </p:nvCxnSpPr>
        <p:spPr>
          <a:xfrm>
            <a:off x="2865325" y="1814425"/>
            <a:ext cx="0" cy="30000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1" name="Google Shape;241;p31"/>
          <p:cNvSpPr txBox="1"/>
          <p:nvPr/>
        </p:nvSpPr>
        <p:spPr>
          <a:xfrm>
            <a:off x="859900" y="2148175"/>
            <a:ext cx="146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Source Code Pro"/>
                <a:ea typeface="Source Code Pro"/>
                <a:cs typeface="Source Code Pro"/>
                <a:sym typeface="Source Code Pro"/>
              </a:rPr>
              <a:t>Navigating</a:t>
            </a:r>
            <a:endParaRPr b="1" sz="16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42" name="Google Shape;242;p31"/>
          <p:cNvSpPr txBox="1"/>
          <p:nvPr/>
        </p:nvSpPr>
        <p:spPr>
          <a:xfrm>
            <a:off x="216200" y="2804925"/>
            <a:ext cx="2523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-Navigation algorithm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-UI/UX for AR environment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-Extra function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243" name="Google Shape;243;p31"/>
          <p:cNvGrpSpPr/>
          <p:nvPr/>
        </p:nvGrpSpPr>
        <p:grpSpPr>
          <a:xfrm>
            <a:off x="3264650" y="813525"/>
            <a:ext cx="8006700" cy="4224899"/>
            <a:chOff x="311700" y="813525"/>
            <a:chExt cx="8006700" cy="4224899"/>
          </a:xfrm>
        </p:grpSpPr>
        <p:pic>
          <p:nvPicPr>
            <p:cNvPr id="244" name="Google Shape;244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813525"/>
              <a:ext cx="4896425" cy="4224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08575" y="919275"/>
              <a:ext cx="414075" cy="634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31100" y="2934788"/>
              <a:ext cx="414075" cy="634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7" name="Google Shape;247;p31"/>
            <p:cNvSpPr txBox="1"/>
            <p:nvPr/>
          </p:nvSpPr>
          <p:spPr>
            <a:xfrm>
              <a:off x="6303150" y="1470475"/>
              <a:ext cx="2007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latin typeface="Source Code Pro"/>
                  <a:ea typeface="Source Code Pro"/>
                  <a:cs typeface="Source Code Pro"/>
                  <a:sym typeface="Source Code Pro"/>
                </a:rPr>
                <a:t>Starting Position</a:t>
              </a:r>
              <a:endParaRPr b="1"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3171100" y="1614475"/>
              <a:ext cx="180000" cy="1800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1706325" y="3162200"/>
              <a:ext cx="180000" cy="1800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1706325" y="4640925"/>
              <a:ext cx="180000" cy="1800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3162875" y="4603975"/>
              <a:ext cx="180000" cy="1800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1"/>
            <p:cNvSpPr/>
            <p:nvPr/>
          </p:nvSpPr>
          <p:spPr>
            <a:xfrm rot="-2698772">
              <a:off x="1608043" y="2332687"/>
              <a:ext cx="1781273" cy="134492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1"/>
            <p:cNvSpPr/>
            <p:nvPr/>
          </p:nvSpPr>
          <p:spPr>
            <a:xfrm rot="-5400000">
              <a:off x="1232175" y="3904621"/>
              <a:ext cx="1128300" cy="1344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1"/>
            <p:cNvSpPr/>
            <p:nvPr/>
          </p:nvSpPr>
          <p:spPr>
            <a:xfrm flipH="1" rot="-2815">
              <a:off x="1941378" y="4641675"/>
              <a:ext cx="1099200" cy="1344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1"/>
            <p:cNvSpPr/>
            <p:nvPr/>
          </p:nvSpPr>
          <p:spPr>
            <a:xfrm flipH="1" rot="-2829363">
              <a:off x="3200111" y="4094053"/>
              <a:ext cx="1184111" cy="134368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3425921" y="1577050"/>
              <a:ext cx="1378200" cy="1341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1"/>
            <p:cNvSpPr txBox="1"/>
            <p:nvPr/>
          </p:nvSpPr>
          <p:spPr>
            <a:xfrm>
              <a:off x="6582600" y="1998650"/>
              <a:ext cx="1449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FF9900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Hallway 1</a:t>
              </a:r>
              <a:endParaRPr b="1">
                <a:solidFill>
                  <a:srgbClr val="FF9900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258" name="Google Shape;258;p31"/>
            <p:cNvSpPr txBox="1"/>
            <p:nvPr/>
          </p:nvSpPr>
          <p:spPr>
            <a:xfrm>
              <a:off x="6582600" y="2505038"/>
              <a:ext cx="1449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4A86E8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Corridor 1</a:t>
              </a:r>
              <a:endParaRPr b="1">
                <a:solidFill>
                  <a:srgbClr val="4A86E8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259" name="Google Shape;259;p31"/>
            <p:cNvSpPr txBox="1"/>
            <p:nvPr/>
          </p:nvSpPr>
          <p:spPr>
            <a:xfrm>
              <a:off x="6589950" y="3022325"/>
              <a:ext cx="1449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FF9900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Hallway 2</a:t>
              </a:r>
              <a:endParaRPr b="1">
                <a:solidFill>
                  <a:srgbClr val="FF9900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260" name="Google Shape;260;p31"/>
            <p:cNvSpPr txBox="1"/>
            <p:nvPr/>
          </p:nvSpPr>
          <p:spPr>
            <a:xfrm>
              <a:off x="6582600" y="3521900"/>
              <a:ext cx="1449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4A86E8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Corridor 2</a:t>
              </a:r>
              <a:endParaRPr b="1">
                <a:solidFill>
                  <a:srgbClr val="4A86E8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pic>
          <p:nvPicPr>
            <p:cNvPr id="261" name="Google Shape;261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70988" y="3922107"/>
              <a:ext cx="272234" cy="272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" name="Google Shape;262;p31"/>
            <p:cNvSpPr txBox="1"/>
            <p:nvPr/>
          </p:nvSpPr>
          <p:spPr>
            <a:xfrm>
              <a:off x="6310500" y="4219950"/>
              <a:ext cx="2007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latin typeface="Source Code Pro"/>
                  <a:ea typeface="Source Code Pro"/>
                  <a:cs typeface="Source Code Pro"/>
                  <a:sym typeface="Source Code Pro"/>
                </a:rPr>
                <a:t>END Position</a:t>
              </a:r>
              <a:endParaRPr b="1"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263" name="Google Shape;263;p31"/>
            <p:cNvSpPr/>
            <p:nvPr/>
          </p:nvSpPr>
          <p:spPr>
            <a:xfrm rot="-5400000">
              <a:off x="7179163" y="1924450"/>
              <a:ext cx="255900" cy="1341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1"/>
            <p:cNvSpPr/>
            <p:nvPr/>
          </p:nvSpPr>
          <p:spPr>
            <a:xfrm rot="-5400000">
              <a:off x="7186500" y="2379450"/>
              <a:ext cx="255900" cy="1341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1"/>
            <p:cNvSpPr/>
            <p:nvPr/>
          </p:nvSpPr>
          <p:spPr>
            <a:xfrm rot="-5400000">
              <a:off x="7179150" y="2893325"/>
              <a:ext cx="255900" cy="1341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1"/>
            <p:cNvSpPr/>
            <p:nvPr/>
          </p:nvSpPr>
          <p:spPr>
            <a:xfrm rot="-5400000">
              <a:off x="7186500" y="3438163"/>
              <a:ext cx="255900" cy="1341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Contents</a:t>
            </a:r>
            <a:endParaRPr/>
          </a:p>
        </p:txBody>
      </p:sp>
      <p:sp>
        <p:nvSpPr>
          <p:cNvPr id="69" name="Google Shape;69;p14"/>
          <p:cNvSpPr txBox="1"/>
          <p:nvPr>
            <p:ph type="title"/>
          </p:nvPr>
        </p:nvSpPr>
        <p:spPr>
          <a:xfrm>
            <a:off x="311700" y="1899025"/>
            <a:ext cx="8520600" cy="295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ko" sz="2500"/>
              <a:t>Project Objectives</a:t>
            </a:r>
            <a:endParaRPr sz="25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ko" sz="2500"/>
              <a:t>Members Role Introduction</a:t>
            </a:r>
            <a:endParaRPr sz="25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ko" sz="2500"/>
              <a:t>App Flow</a:t>
            </a:r>
            <a:endParaRPr sz="25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ko" sz="2500"/>
              <a:t>Implementation and Challenges</a:t>
            </a:r>
            <a:endParaRPr sz="25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ko" sz="2500"/>
              <a:t>Limitation</a:t>
            </a:r>
            <a:endParaRPr sz="25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ko" sz="2500"/>
              <a:t>To Do</a:t>
            </a:r>
            <a:endParaRPr sz="2500"/>
          </a:p>
          <a:p>
            <a:pPr indent="-355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ko" sz="2500"/>
              <a:t>Demo Video</a:t>
            </a:r>
            <a:endParaRPr sz="2500"/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3">
            <a:alphaModFix/>
          </a:blip>
          <a:srcRect b="12617" l="0" r="0" t="0"/>
          <a:stretch/>
        </p:blipFill>
        <p:spPr>
          <a:xfrm>
            <a:off x="5243600" y="674400"/>
            <a:ext cx="2814576" cy="379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Implementation and Challenges-Navigating</a:t>
            </a:r>
            <a:endParaRPr/>
          </a:p>
        </p:txBody>
      </p:sp>
      <p:sp>
        <p:nvSpPr>
          <p:cNvPr id="272" name="Google Shape;272;p32"/>
          <p:cNvSpPr txBox="1"/>
          <p:nvPr/>
        </p:nvSpPr>
        <p:spPr>
          <a:xfrm>
            <a:off x="4988488" y="2376875"/>
            <a:ext cx="309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Dijkstra Algorithm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73" name="Google Shape;2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7875" y="1160405"/>
            <a:ext cx="2654986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2"/>
          <p:cNvPicPr preferRelativeResize="0"/>
          <p:nvPr/>
        </p:nvPicPr>
        <p:blipFill rotWithShape="1">
          <a:blip r:embed="rId4">
            <a:alphaModFix/>
          </a:blip>
          <a:srcRect b="47287" l="0" r="0" t="0"/>
          <a:stretch/>
        </p:blipFill>
        <p:spPr>
          <a:xfrm>
            <a:off x="4572000" y="2843375"/>
            <a:ext cx="3858025" cy="192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275" y="1544900"/>
            <a:ext cx="4071074" cy="268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2"/>
          <p:cNvSpPr txBox="1"/>
          <p:nvPr/>
        </p:nvSpPr>
        <p:spPr>
          <a:xfrm>
            <a:off x="936713" y="4423600"/>
            <a:ext cx="296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Navigation Graph(mobidev)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77" name="Google Shape;277;p32"/>
          <p:cNvSpPr txBox="1"/>
          <p:nvPr/>
        </p:nvSpPr>
        <p:spPr>
          <a:xfrm>
            <a:off x="4988488" y="4767150"/>
            <a:ext cx="309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Area relationship data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Implementation and Challenges-Navigating</a:t>
            </a:r>
            <a:endParaRPr/>
          </a:p>
        </p:txBody>
      </p:sp>
      <p:pic>
        <p:nvPicPr>
          <p:cNvPr id="283" name="Google Shape;2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500" y="1337300"/>
            <a:ext cx="2013975" cy="356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4650" y="813525"/>
            <a:ext cx="4896425" cy="422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0062" y="1261100"/>
            <a:ext cx="414075" cy="63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2250" y="2487738"/>
            <a:ext cx="414075" cy="63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3"/>
          <p:cNvSpPr/>
          <p:nvPr/>
        </p:nvSpPr>
        <p:spPr>
          <a:xfrm>
            <a:off x="5737100" y="1940325"/>
            <a:ext cx="180000" cy="1800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3"/>
          <p:cNvSpPr/>
          <p:nvPr/>
        </p:nvSpPr>
        <p:spPr>
          <a:xfrm>
            <a:off x="4659275" y="3162200"/>
            <a:ext cx="180000" cy="1800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3"/>
          <p:cNvSpPr/>
          <p:nvPr/>
        </p:nvSpPr>
        <p:spPr>
          <a:xfrm>
            <a:off x="4659275" y="464092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3"/>
          <p:cNvSpPr/>
          <p:nvPr/>
        </p:nvSpPr>
        <p:spPr>
          <a:xfrm>
            <a:off x="6115825" y="460397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3"/>
          <p:cNvSpPr/>
          <p:nvPr/>
        </p:nvSpPr>
        <p:spPr>
          <a:xfrm rot="-2698887">
            <a:off x="4630449" y="2498781"/>
            <a:ext cx="1310552" cy="13618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3"/>
          <p:cNvSpPr/>
          <p:nvPr/>
        </p:nvSpPr>
        <p:spPr>
          <a:xfrm rot="-5400000">
            <a:off x="4185125" y="3904621"/>
            <a:ext cx="1128300" cy="134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3"/>
          <p:cNvSpPr/>
          <p:nvPr/>
        </p:nvSpPr>
        <p:spPr>
          <a:xfrm flipH="1" rot="-2815">
            <a:off x="4894328" y="4641675"/>
            <a:ext cx="1099200" cy="134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Implementation and Challenges-Navigating</a:t>
            </a:r>
            <a:endParaRPr/>
          </a:p>
        </p:txBody>
      </p:sp>
      <p:pic>
        <p:nvPicPr>
          <p:cNvPr id="299" name="Google Shape;29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9450" y="1263625"/>
            <a:ext cx="2667000" cy="1714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34"/>
          <p:cNvGrpSpPr/>
          <p:nvPr/>
        </p:nvGrpSpPr>
        <p:grpSpPr>
          <a:xfrm>
            <a:off x="6452425" y="758062"/>
            <a:ext cx="2420076" cy="2268424"/>
            <a:chOff x="4850325" y="813525"/>
            <a:chExt cx="2420076" cy="2268424"/>
          </a:xfrm>
        </p:grpSpPr>
        <p:pic>
          <p:nvPicPr>
            <p:cNvPr id="301" name="Google Shape;301;p34"/>
            <p:cNvPicPr preferRelativeResize="0"/>
            <p:nvPr/>
          </p:nvPicPr>
          <p:blipFill rotWithShape="1">
            <a:blip r:embed="rId4">
              <a:alphaModFix/>
            </a:blip>
            <a:srcRect b="46308" l="26703" r="23871" t="0"/>
            <a:stretch/>
          </p:blipFill>
          <p:spPr>
            <a:xfrm>
              <a:off x="4850325" y="813525"/>
              <a:ext cx="2420076" cy="2268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2" name="Google Shape;302;p34"/>
            <p:cNvSpPr/>
            <p:nvPr/>
          </p:nvSpPr>
          <p:spPr>
            <a:xfrm>
              <a:off x="6124050" y="1614475"/>
              <a:ext cx="180000" cy="1800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4"/>
            <p:cNvSpPr/>
            <p:nvPr/>
          </p:nvSpPr>
          <p:spPr>
            <a:xfrm>
              <a:off x="5452000" y="2266150"/>
              <a:ext cx="180000" cy="180000"/>
            </a:xfrm>
            <a:prstGeom prst="ellipse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4" name="Google Shape;304;p34"/>
            <p:cNvCxnSpPr>
              <a:stCxn id="302" idx="3"/>
              <a:endCxn id="303" idx="7"/>
            </p:cNvCxnSpPr>
            <p:nvPr/>
          </p:nvCxnSpPr>
          <p:spPr>
            <a:xfrm flipH="1">
              <a:off x="5605610" y="1768115"/>
              <a:ext cx="544800" cy="5244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305" name="Google Shape;305;p34"/>
          <p:cNvCxnSpPr/>
          <p:nvPr/>
        </p:nvCxnSpPr>
        <p:spPr>
          <a:xfrm>
            <a:off x="3319125" y="1814425"/>
            <a:ext cx="0" cy="30000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6" name="Google Shape;306;p34"/>
          <p:cNvSpPr txBox="1"/>
          <p:nvPr/>
        </p:nvSpPr>
        <p:spPr>
          <a:xfrm>
            <a:off x="592950" y="1894650"/>
            <a:ext cx="231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Source Code Pro"/>
                <a:ea typeface="Source Code Pro"/>
                <a:cs typeface="Source Code Pro"/>
                <a:sym typeface="Source Code Pro"/>
              </a:rPr>
              <a:t>Problem</a:t>
            </a:r>
            <a:endParaRPr b="1" sz="16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7" name="Google Shape;307;p34"/>
          <p:cNvSpPr txBox="1"/>
          <p:nvPr/>
        </p:nvSpPr>
        <p:spPr>
          <a:xfrm>
            <a:off x="109300" y="2559025"/>
            <a:ext cx="31857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-User movements recognize by device’s accelerometer but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there is an error compared to the actual movements.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-Location error occurs by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human being error(Inaccurate Mapping, Differences in marker scan position)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08" name="Google Shape;30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5300" y="3419600"/>
            <a:ext cx="2979598" cy="13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4279" y="3298326"/>
            <a:ext cx="1178623" cy="1571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50746" y="3298326"/>
            <a:ext cx="1178623" cy="15715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1" name="Google Shape;311;p34"/>
          <p:cNvCxnSpPr/>
          <p:nvPr/>
        </p:nvCxnSpPr>
        <p:spPr>
          <a:xfrm>
            <a:off x="4019625" y="3159575"/>
            <a:ext cx="441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35"/>
          <p:cNvPicPr preferRelativeResize="0"/>
          <p:nvPr/>
        </p:nvPicPr>
        <p:blipFill rotWithShape="1">
          <a:blip r:embed="rId3">
            <a:alphaModFix/>
          </a:blip>
          <a:srcRect b="16711" l="0" r="0" t="26057"/>
          <a:stretch/>
        </p:blipFill>
        <p:spPr>
          <a:xfrm>
            <a:off x="3927925" y="1956500"/>
            <a:ext cx="2083575" cy="2587376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5"/>
          <p:cNvSpPr txBox="1"/>
          <p:nvPr/>
        </p:nvSpPr>
        <p:spPr>
          <a:xfrm>
            <a:off x="592950" y="1894650"/>
            <a:ext cx="231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Source Code Pro"/>
                <a:ea typeface="Source Code Pro"/>
                <a:cs typeface="Source Code Pro"/>
                <a:sym typeface="Source Code Pro"/>
              </a:rPr>
              <a:t>Solution</a:t>
            </a:r>
            <a:endParaRPr b="1" sz="16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18" name="Google Shape;318;p35"/>
          <p:cNvSpPr txBox="1"/>
          <p:nvPr/>
        </p:nvSpPr>
        <p:spPr>
          <a:xfrm>
            <a:off x="109300" y="2406625"/>
            <a:ext cx="31857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-Use AR Anchor, which stores 3D feature information about a specific object or area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-Scan core location and resolve it while navigating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-Measure the distance between the camera and the anchor and use it to correct positional errors.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319" name="Google Shape;319;p35"/>
          <p:cNvCxnSpPr/>
          <p:nvPr/>
        </p:nvCxnSpPr>
        <p:spPr>
          <a:xfrm>
            <a:off x="3319125" y="1814425"/>
            <a:ext cx="0" cy="30000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0" name="Google Shape;32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9100" y="2520550"/>
            <a:ext cx="2639150" cy="138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Implementation and Challenges-Navigating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700" y="1498725"/>
            <a:ext cx="3356801" cy="298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926" y="1307625"/>
            <a:ext cx="1517775" cy="314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6"/>
          <p:cNvSpPr txBox="1"/>
          <p:nvPr/>
        </p:nvSpPr>
        <p:spPr>
          <a:xfrm>
            <a:off x="0" y="4454800"/>
            <a:ext cx="288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100"/>
              </a:spcAft>
              <a:buNone/>
            </a:pPr>
            <a:r>
              <a:rPr b="1" lang="ko" sz="1100">
                <a:solidFill>
                  <a:srgbClr val="1A1A1A"/>
                </a:solidFill>
              </a:rPr>
              <a:t>An AR INDOOR POSITIONING SYSTEM Based on ANCHORS(2020)</a:t>
            </a:r>
            <a:endParaRPr sz="1100"/>
          </a:p>
        </p:txBody>
      </p:sp>
      <p:pic>
        <p:nvPicPr>
          <p:cNvPr id="329" name="Google Shape;329;p36"/>
          <p:cNvPicPr preferRelativeResize="0"/>
          <p:nvPr/>
        </p:nvPicPr>
        <p:blipFill rotWithShape="1">
          <a:blip r:embed="rId5">
            <a:alphaModFix/>
          </a:blip>
          <a:srcRect b="0" l="21942" r="22421" t="0"/>
          <a:stretch/>
        </p:blipFill>
        <p:spPr>
          <a:xfrm>
            <a:off x="2770650" y="1822088"/>
            <a:ext cx="1897102" cy="1916626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Implementation and Challenges-Navigating</a:t>
            </a:r>
            <a:endParaRPr/>
          </a:p>
        </p:txBody>
      </p:sp>
      <p:sp>
        <p:nvSpPr>
          <p:cNvPr id="331" name="Google Shape;331;p36"/>
          <p:cNvSpPr txBox="1"/>
          <p:nvPr/>
        </p:nvSpPr>
        <p:spPr>
          <a:xfrm>
            <a:off x="3785225" y="4504700"/>
            <a:ext cx="288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100"/>
              </a:spcAft>
              <a:buNone/>
            </a:pPr>
            <a:r>
              <a:rPr b="1" lang="ko" sz="1100">
                <a:solidFill>
                  <a:srgbClr val="1A1A1A"/>
                </a:solidFill>
              </a:rPr>
              <a:t>Google AR Cloud Anchor</a:t>
            </a:r>
            <a:endParaRPr sz="11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Limitation</a:t>
            </a:r>
            <a:endParaRPr/>
          </a:p>
        </p:txBody>
      </p:sp>
      <p:pic>
        <p:nvPicPr>
          <p:cNvPr id="337" name="Google Shape;33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6625" y="1469876"/>
            <a:ext cx="2665725" cy="234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1301" y="3876775"/>
            <a:ext cx="2396351" cy="106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4625" y="2013450"/>
            <a:ext cx="1165375" cy="204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7"/>
          <p:cNvSpPr txBox="1"/>
          <p:nvPr/>
        </p:nvSpPr>
        <p:spPr>
          <a:xfrm>
            <a:off x="261700" y="2120150"/>
            <a:ext cx="31857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All mapping and scanning should be done passively by  human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It can cause human being errors like wrong mapping or position error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-Also takes a lot of time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Limitation</a:t>
            </a:r>
            <a:endParaRPr/>
          </a:p>
        </p:txBody>
      </p:sp>
      <p:pic>
        <p:nvPicPr>
          <p:cNvPr id="346" name="Google Shape;34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5825" y="1373175"/>
            <a:ext cx="2061300" cy="3271074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8"/>
          <p:cNvSpPr txBox="1"/>
          <p:nvPr/>
        </p:nvSpPr>
        <p:spPr>
          <a:xfrm>
            <a:off x="261700" y="1815350"/>
            <a:ext cx="3288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-Scanning and Resolving AR anchor is vulnerable to changes in the light of the environment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-Location correction by AR anchor still does not guarantee an exact location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-Cannot handle floor-movement automatically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48" name="Google Shape;348;p38"/>
          <p:cNvPicPr preferRelativeResize="0"/>
          <p:nvPr/>
        </p:nvPicPr>
        <p:blipFill rotWithShape="1">
          <a:blip r:embed="rId4">
            <a:alphaModFix/>
          </a:blip>
          <a:srcRect b="0" l="0" r="0" t="12365"/>
          <a:stretch/>
        </p:blipFill>
        <p:spPr>
          <a:xfrm>
            <a:off x="4245625" y="1373175"/>
            <a:ext cx="1817064" cy="327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To Do</a:t>
            </a:r>
            <a:endParaRPr/>
          </a:p>
        </p:txBody>
      </p:sp>
      <p:pic>
        <p:nvPicPr>
          <p:cNvPr id="354" name="Google Shape;35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950" y="1425900"/>
            <a:ext cx="8238075" cy="294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9"/>
          <p:cNvSpPr/>
          <p:nvPr/>
        </p:nvSpPr>
        <p:spPr>
          <a:xfrm rot="5400000">
            <a:off x="5726275" y="4606949"/>
            <a:ext cx="865800" cy="103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To Do</a:t>
            </a:r>
            <a:endParaRPr/>
          </a:p>
        </p:txBody>
      </p:sp>
      <p:pic>
        <p:nvPicPr>
          <p:cNvPr id="361" name="Google Shape;36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5201" y="1444599"/>
            <a:ext cx="3828401" cy="268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0"/>
          <p:cNvSpPr txBox="1"/>
          <p:nvPr/>
        </p:nvSpPr>
        <p:spPr>
          <a:xfrm>
            <a:off x="5494963" y="4323300"/>
            <a:ext cx="296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Source Code Pro"/>
                <a:ea typeface="Source Code Pro"/>
                <a:cs typeface="Source Code Pro"/>
                <a:sym typeface="Source Code Pro"/>
              </a:rPr>
              <a:t>Overcoming the problem of uncertain tracking errors in an AR navigation application(2020)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63" name="Google Shape;36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751" y="1509450"/>
            <a:ext cx="3862500" cy="2860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0"/>
          <p:cNvSpPr txBox="1"/>
          <p:nvPr/>
        </p:nvSpPr>
        <p:spPr>
          <a:xfrm>
            <a:off x="980663" y="4323300"/>
            <a:ext cx="296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Source Code Pro"/>
                <a:ea typeface="Source Code Pro"/>
                <a:cs typeface="Source Code Pro"/>
                <a:sym typeface="Source Code Pro"/>
              </a:rPr>
              <a:t>Google Maps Live View</a:t>
            </a:r>
            <a:r>
              <a:rPr lang="ko" sz="1000">
                <a:latin typeface="Source Code Pro"/>
                <a:ea typeface="Source Code Pro"/>
                <a:cs typeface="Source Code Pro"/>
                <a:sym typeface="Source Code Pro"/>
              </a:rPr>
              <a:t>(2020)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Demo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Project Objectives 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 rotWithShape="1">
          <a:blip r:embed="rId3">
            <a:alphaModFix/>
          </a:blip>
          <a:srcRect b="0" l="51978" r="0" t="0"/>
          <a:stretch/>
        </p:blipFill>
        <p:spPr>
          <a:xfrm>
            <a:off x="3404124" y="1987963"/>
            <a:ext cx="1952124" cy="20901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5356248" y="1541263"/>
            <a:ext cx="3376800" cy="3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1A1A1A"/>
                </a:solidFill>
              </a:rPr>
              <a:t>-Problem 1</a:t>
            </a:r>
            <a:endParaRPr b="1" sz="1500">
              <a:solidFill>
                <a:srgbClr val="1A1A1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1A1A1A"/>
                </a:solidFill>
              </a:rPr>
              <a:t>거대하고 반복적인 실내 구조와 랜드마크의 부재는 사용자의 현재 위치에 대한 방향감각을 </a:t>
            </a:r>
            <a:r>
              <a:rPr lang="ko" sz="1300">
                <a:solidFill>
                  <a:srgbClr val="1A1A1A"/>
                </a:solidFill>
              </a:rPr>
              <a:t>저하시켜</a:t>
            </a:r>
            <a:r>
              <a:rPr lang="ko" sz="1300">
                <a:solidFill>
                  <a:srgbClr val="1A1A1A"/>
                </a:solidFill>
              </a:rPr>
              <a:t> 길을 쉽게 찾지 못하게 한다</a:t>
            </a:r>
            <a:endParaRPr sz="1300">
              <a:solidFill>
                <a:srgbClr val="1A1A1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1A1A1A"/>
                </a:solidFill>
              </a:rPr>
              <a:t>-Problem 2</a:t>
            </a:r>
            <a:endParaRPr b="1" sz="1500">
              <a:solidFill>
                <a:srgbClr val="1A1A1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1A1A1A"/>
                </a:solidFill>
              </a:rPr>
              <a:t>실내에서는 GPS 신호를 수신할 수 없어 기존 GPS 바탕의 길 안내가 불가능하다 </a:t>
            </a:r>
            <a:endParaRPr sz="1300">
              <a:solidFill>
                <a:srgbClr val="1A1A1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1A1A1A"/>
                </a:solidFill>
              </a:rPr>
              <a:t>-Problem 3</a:t>
            </a:r>
            <a:endParaRPr b="1" sz="1500">
              <a:solidFill>
                <a:srgbClr val="1A1A1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ko" sz="1300">
                <a:solidFill>
                  <a:srgbClr val="1A1A1A"/>
                </a:solidFill>
              </a:rPr>
              <a:t>기업 단위의 실내 네비게이션 솔루션은 근시일 내로 서비스를 기대할 수 없다</a:t>
            </a:r>
            <a:endParaRPr sz="1300">
              <a:solidFill>
                <a:srgbClr val="1A1A1A"/>
              </a:solidFill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8" y="2147950"/>
            <a:ext cx="2990086" cy="177013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/>
          <p:nvPr/>
        </p:nvSpPr>
        <p:spPr>
          <a:xfrm rot="2416240">
            <a:off x="874949" y="3102888"/>
            <a:ext cx="676672" cy="676672"/>
          </a:xfrm>
          <a:prstGeom prst="leftUpArrow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 rot="2416240">
            <a:off x="1591049" y="3026688"/>
            <a:ext cx="676672" cy="676672"/>
          </a:xfrm>
          <a:prstGeom prst="leftUpArrow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 rot="2416240">
            <a:off x="2269899" y="3007838"/>
            <a:ext cx="676672" cy="676672"/>
          </a:xfrm>
          <a:prstGeom prst="leftUpArrow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Project Objectives 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7860" y="1748400"/>
            <a:ext cx="2091363" cy="278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299" y="1748400"/>
            <a:ext cx="2091363" cy="278849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5356248" y="1541263"/>
            <a:ext cx="3376800" cy="3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1A1A1A"/>
                </a:solidFill>
              </a:rPr>
              <a:t>-Problem 1</a:t>
            </a:r>
            <a:endParaRPr b="1" sz="1500">
              <a:solidFill>
                <a:srgbClr val="1A1A1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1A1A1A"/>
                </a:solidFill>
              </a:rPr>
              <a:t>거대하고 반복적인 실내 구조와 랜드마크의 부재는 사용자의 현재 위치에 대한 방향감각을 저하시켜 길을 쉽게 찾지 못하게 한다</a:t>
            </a:r>
            <a:endParaRPr sz="1300">
              <a:solidFill>
                <a:srgbClr val="1A1A1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1A1A1A"/>
                </a:solidFill>
              </a:rPr>
              <a:t>-Problem 2</a:t>
            </a:r>
            <a:endParaRPr b="1" sz="1500">
              <a:solidFill>
                <a:srgbClr val="1A1A1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1A1A1A"/>
                </a:solidFill>
              </a:rPr>
              <a:t>실내에서는 GPS 신호를 수신할 수 없어 기존 GPS 바탕의 길 안내가 불가능하다 </a:t>
            </a:r>
            <a:endParaRPr sz="1300">
              <a:solidFill>
                <a:srgbClr val="1A1A1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1A1A1A"/>
                </a:solidFill>
              </a:rPr>
              <a:t>-Problem 3</a:t>
            </a:r>
            <a:endParaRPr b="1" sz="1500">
              <a:solidFill>
                <a:srgbClr val="1A1A1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ko" sz="1300">
                <a:solidFill>
                  <a:srgbClr val="1A1A1A"/>
                </a:solidFill>
              </a:rPr>
              <a:t>기업 단위의 실내 네비게이션 솔루션은 근시일 내로 서비스를 기대할 수 없다</a:t>
            </a:r>
            <a:endParaRPr sz="1300">
              <a:solidFill>
                <a:srgbClr val="1A1A1A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Project Objectives </a:t>
            </a:r>
            <a:endParaRPr/>
          </a:p>
        </p:txBody>
      </p:sp>
      <p:sp>
        <p:nvSpPr>
          <p:cNvPr id="95" name="Google Shape;95;p17"/>
          <p:cNvSpPr txBox="1"/>
          <p:nvPr/>
        </p:nvSpPr>
        <p:spPr>
          <a:xfrm>
            <a:off x="509298" y="1748400"/>
            <a:ext cx="3376800" cy="23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1A1A1A"/>
                </a:solidFill>
              </a:rPr>
              <a:t>-Target</a:t>
            </a:r>
            <a:endParaRPr b="1" sz="1500">
              <a:solidFill>
                <a:srgbClr val="1A1A1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1A1A1A"/>
                </a:solidFill>
              </a:rPr>
              <a:t>신입생, 외부인 등 건물의 초행 방문자</a:t>
            </a:r>
            <a:endParaRPr sz="1300">
              <a:solidFill>
                <a:srgbClr val="1A1A1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A1A1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1A1A1A"/>
                </a:solidFill>
              </a:rPr>
              <a:t>-Objective </a:t>
            </a:r>
            <a:endParaRPr b="1" sz="1500">
              <a:solidFill>
                <a:srgbClr val="1A1A1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1A1A1A"/>
                </a:solidFill>
              </a:rPr>
              <a:t>GPS 없이 실내 data를 바탕으로 사용자의 Indoor Positioning 과 Navigate를 수행</a:t>
            </a:r>
            <a:endParaRPr sz="1300">
              <a:solidFill>
                <a:srgbClr val="1A1A1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ko" sz="1300">
                <a:solidFill>
                  <a:srgbClr val="1A1A1A"/>
                </a:solidFill>
              </a:rPr>
              <a:t>증강현실을 통한 직관적인 Navigate을 제공</a:t>
            </a:r>
            <a:endParaRPr sz="1300">
              <a:solidFill>
                <a:srgbClr val="1A1A1A"/>
              </a:solidFill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5949" y="1456012"/>
            <a:ext cx="1971475" cy="3453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Members Role Introduction</a:t>
            </a:r>
            <a:endParaRPr/>
          </a:p>
        </p:txBody>
      </p:sp>
      <p:graphicFrame>
        <p:nvGraphicFramePr>
          <p:cNvPr id="102" name="Google Shape;102;p18"/>
          <p:cNvGraphicFramePr/>
          <p:nvPr/>
        </p:nvGraphicFramePr>
        <p:xfrm>
          <a:off x="577925" y="177867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{1117839E-A3B4-49B4-AAB5-3F3929588B06}</a:tableStyleId>
              </a:tblPr>
              <a:tblGrid>
                <a:gridCol w="2427075"/>
                <a:gridCol w="14263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AR Development &amp; Mapping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마준서, 김현호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AR marker recognition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안정민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AR Anchor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조민구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Navigation algorithm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안정민, 김현호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Create app flow, UI/UX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마준서, 조민구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Campus Survey and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Find Reference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모두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Members Role Introduction</a:t>
            </a:r>
            <a:endParaRPr/>
          </a:p>
        </p:txBody>
      </p:sp>
      <p:graphicFrame>
        <p:nvGraphicFramePr>
          <p:cNvPr id="108" name="Google Shape;108;p19"/>
          <p:cNvGraphicFramePr/>
          <p:nvPr/>
        </p:nvGraphicFramePr>
        <p:xfrm>
          <a:off x="577925" y="177867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{1117839E-A3B4-49B4-AAB5-3F3929588B06}</a:tableStyleId>
              </a:tblPr>
              <a:tblGrid>
                <a:gridCol w="2427075"/>
                <a:gridCol w="14263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AR Development &amp; Mapping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마준서, 김현호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AR marker recognition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안정민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AR Anchor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조민구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Navigation algorithm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안정민, 김현호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Create app flow, UI/UX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마준서, 조민구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Campus Survey and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Find Reference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모두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 b="0" l="0" r="0" t="62641"/>
          <a:stretch/>
        </p:blipFill>
        <p:spPr>
          <a:xfrm>
            <a:off x="5001550" y="2108025"/>
            <a:ext cx="3308626" cy="24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">
            <a:off x="4922314" y="3454936"/>
            <a:ext cx="3467097" cy="562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7">
            <a:off x="4549950" y="2430002"/>
            <a:ext cx="4293274" cy="245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5792" y="2768623"/>
            <a:ext cx="4578358" cy="46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Members Role Introduction</a:t>
            </a:r>
            <a:endParaRPr/>
          </a:p>
        </p:txBody>
      </p:sp>
      <p:graphicFrame>
        <p:nvGraphicFramePr>
          <p:cNvPr id="118" name="Google Shape;118;p20"/>
          <p:cNvGraphicFramePr/>
          <p:nvPr/>
        </p:nvGraphicFramePr>
        <p:xfrm>
          <a:off x="577925" y="177867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{1117839E-A3B4-49B4-AAB5-3F3929588B06}</a:tableStyleId>
              </a:tblPr>
              <a:tblGrid>
                <a:gridCol w="2427075"/>
                <a:gridCol w="14263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AR Development &amp; Mapping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마준서, 김현호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AR marker recognition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안정민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AR Anchor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조민구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Navigation algorithm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안정민, 김현호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Create app flow, UI/UX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마준서, 조민구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Campus Survey and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Find Reference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모두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7952" y="1715175"/>
            <a:ext cx="1941772" cy="244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App Flow </a:t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600" y="1347550"/>
            <a:ext cx="6017457" cy="3732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